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5" r:id="rId7"/>
    <p:sldId id="266" r:id="rId8"/>
    <p:sldId id="267" r:id="rId9"/>
    <p:sldId id="269" r:id="rId10"/>
    <p:sldId id="271" r:id="rId11"/>
    <p:sldId id="268" r:id="rId12"/>
    <p:sldId id="270" r:id="rId13"/>
    <p:sldId id="272" r:id="rId14"/>
    <p:sldId id="274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F6DD"/>
    <a:srgbClr val="7C5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2890" autoAdjust="0"/>
  </p:normalViewPr>
  <p:slideViewPr>
    <p:cSldViewPr snapToGrid="0" showGuides="1">
      <p:cViewPr varScale="1">
        <p:scale>
          <a:sx n="100" d="100"/>
          <a:sy n="100" d="100"/>
        </p:scale>
        <p:origin x="114" y="342"/>
      </p:cViewPr>
      <p:guideLst>
        <p:guide orient="horz" pos="2132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2019-11-20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8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6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소울나이트</a:t>
            </a:r>
            <a:r>
              <a:rPr lang="en-US" altLang="ko-KR" dirty="0"/>
              <a:t>_UI</a:t>
            </a:r>
            <a:r>
              <a:rPr lang="ko-KR" altLang="en-US" dirty="0"/>
              <a:t>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4FA43D-9F85-4DE1-954E-997C11B4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대기 장소 형태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16D5A3E-5D73-458F-8E5D-18554B3CC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662414"/>
              </p:ext>
            </p:extLst>
          </p:nvPr>
        </p:nvGraphicFramePr>
        <p:xfrm>
          <a:off x="470296" y="1289268"/>
          <a:ext cx="11251408" cy="5051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704">
                  <a:extLst>
                    <a:ext uri="{9D8B030D-6E8A-4147-A177-3AD203B41FA5}">
                      <a16:colId xmlns:a16="http://schemas.microsoft.com/office/drawing/2014/main" val="1313115142"/>
                    </a:ext>
                  </a:extLst>
                </a:gridCol>
                <a:gridCol w="5625704">
                  <a:extLst>
                    <a:ext uri="{9D8B030D-6E8A-4147-A177-3AD203B41FA5}">
                      <a16:colId xmlns:a16="http://schemas.microsoft.com/office/drawing/2014/main" val="2467131488"/>
                    </a:ext>
                  </a:extLst>
                </a:gridCol>
              </a:tblGrid>
              <a:tr h="339487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964566"/>
                  </a:ext>
                </a:extLst>
              </a:tr>
              <a:tr h="165627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대기 화면에 </a:t>
                      </a:r>
                      <a:r>
                        <a:rPr lang="en-US" altLang="ko-KR" sz="1400" dirty="0"/>
                        <a:t>Ui</a:t>
                      </a:r>
                      <a:r>
                        <a:rPr lang="ko-KR" altLang="en-US" sz="1400" dirty="0"/>
                        <a:t>가 따로 없고 각 기능 수행하는 </a:t>
                      </a:r>
                      <a:r>
                        <a:rPr lang="en-US" altLang="ko-KR" sz="1400" dirty="0"/>
                        <a:t>NPC </a:t>
                      </a:r>
                      <a:r>
                        <a:rPr lang="ko-KR" altLang="en-US" sz="1400" dirty="0"/>
                        <a:t>들이 골고루 분포 됨 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유저가 직접 캐릭터를 컨트롤해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를 찾아 가야 하는 방식을 사용함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과거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온라인 </a:t>
                      </a: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RPG </a:t>
                      </a:r>
                      <a:r>
                        <a:rPr lang="ko-KR" altLang="en-US" sz="1400" dirty="0"/>
                        <a:t>게임과 동일한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직접 조작을 통한 현실감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게임내 소소한 디테일을 찾는 즐거움을 유저에게 줄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단점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현재 모바일 플랫폼의 다른 게임을 플레이해 본 유저의 경험에 의해 해당 부분이 오히려 귀찮거나 번거로운 작업이라 생각할 수 도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792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1AC89DB-8179-4ED0-A338-610BF27875D3}"/>
              </a:ext>
            </a:extLst>
          </p:cNvPr>
          <p:cNvGrpSpPr/>
          <p:nvPr/>
        </p:nvGrpSpPr>
        <p:grpSpPr>
          <a:xfrm>
            <a:off x="544768" y="1945102"/>
            <a:ext cx="11099272" cy="2013036"/>
            <a:chOff x="471892" y="3623311"/>
            <a:chExt cx="9228345" cy="167371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55B7635-4DB2-416C-BC64-49032DE8F98F}"/>
                </a:ext>
              </a:extLst>
            </p:cNvPr>
            <p:cNvGrpSpPr/>
            <p:nvPr/>
          </p:nvGrpSpPr>
          <p:grpSpPr>
            <a:xfrm>
              <a:off x="3443255" y="3623311"/>
              <a:ext cx="6256982" cy="1673711"/>
              <a:chOff x="2644567" y="8969344"/>
              <a:chExt cx="6256982" cy="1673711"/>
            </a:xfrm>
          </p:grpSpPr>
          <p:pic>
            <p:nvPicPr>
              <p:cNvPr id="10" name="그림 9" descr="하얀색, 보기, 테이블, 컴퓨터이(가) 표시된 사진&#10;&#10;자동 생성된 설명">
                <a:extLst>
                  <a:ext uri="{FF2B5EF4-FFF2-40B4-BE49-F238E27FC236}">
                    <a16:creationId xmlns:a16="http://schemas.microsoft.com/office/drawing/2014/main" id="{6B20B9B7-460B-4DA6-BE7A-C28FD603D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8"/>
              <a:stretch/>
            </p:blipFill>
            <p:spPr>
              <a:xfrm>
                <a:off x="5553075" y="8969344"/>
                <a:ext cx="3348474" cy="167371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그림 10" descr="개체, 많은, 영역, 다양한이(가) 표시된 사진&#10;&#10;자동 생성된 설명">
                <a:extLst>
                  <a:ext uri="{FF2B5EF4-FFF2-40B4-BE49-F238E27FC236}">
                    <a16:creationId xmlns:a16="http://schemas.microsoft.com/office/drawing/2014/main" id="{F8AF6F99-D4C9-4059-98F2-B2F82E2847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6"/>
              <a:stretch/>
            </p:blipFill>
            <p:spPr>
              <a:xfrm>
                <a:off x="2644567" y="8969344"/>
                <a:ext cx="3348474" cy="167371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9" name="그림 8" descr="방, 창문이(가) 표시된 사진&#10;&#10;자동 생성된 설명">
              <a:extLst>
                <a:ext uri="{FF2B5EF4-FFF2-40B4-BE49-F238E27FC236}">
                  <a16:creationId xmlns:a16="http://schemas.microsoft.com/office/drawing/2014/main" id="{11B50A0C-DE64-4549-95FC-65725139A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7"/>
            <a:stretch/>
          </p:blipFill>
          <p:spPr>
            <a:xfrm>
              <a:off x="471892" y="3623311"/>
              <a:ext cx="3324226" cy="167371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A881A6-1A7D-4D02-ADEE-42B50FA3C4C8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C9B7E-5DD9-471B-AAFB-F976BCAD342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4B6C-6D78-4C72-8143-C6DF067A72A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131E2F-89FA-44CC-AC6E-33802F1E0E8A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19A8EF-82A9-443C-8BD3-FC8444D72B02}"/>
              </a:ext>
            </a:extLst>
          </p:cNvPr>
          <p:cNvSpPr txBox="1"/>
          <p:nvPr/>
        </p:nvSpPr>
        <p:spPr>
          <a:xfrm>
            <a:off x="2506743" y="1468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49464F-12B9-41CB-9612-1AC599D1A5F8}"/>
              </a:ext>
            </a:extLst>
          </p:cNvPr>
          <p:cNvSpPr txBox="1"/>
          <p:nvPr/>
        </p:nvSpPr>
        <p:spPr>
          <a:xfrm>
            <a:off x="8165485" y="136830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일일 출석 보상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E4F028-B648-4862-892A-CD833CB9DBD0}"/>
              </a:ext>
            </a:extLst>
          </p:cNvPr>
          <p:cNvSpPr txBox="1"/>
          <p:nvPr/>
        </p:nvSpPr>
        <p:spPr>
          <a:xfrm>
            <a:off x="6075944" y="141087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미션</a:t>
            </a:r>
            <a:r>
              <a:rPr lang="en-US" altLang="ko-KR" dirty="0"/>
              <a:t>/</a:t>
            </a:r>
            <a:r>
              <a:rPr lang="ko-KR" altLang="en-US" dirty="0"/>
              <a:t>미션 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F0E426-6C6D-41F9-A543-D7F426617130}"/>
              </a:ext>
            </a:extLst>
          </p:cNvPr>
          <p:cNvSpPr txBox="1"/>
          <p:nvPr/>
        </p:nvSpPr>
        <p:spPr>
          <a:xfrm>
            <a:off x="4024454" y="143251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개발자 노트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4F8FC-3BE1-48D5-B69E-80BF4D4C67D0}"/>
              </a:ext>
            </a:extLst>
          </p:cNvPr>
          <p:cNvSpPr txBox="1"/>
          <p:nvPr/>
        </p:nvSpPr>
        <p:spPr>
          <a:xfrm>
            <a:off x="6417734" y="40667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F26332-3D77-42D3-8ED4-7C3FC81BC953}"/>
              </a:ext>
            </a:extLst>
          </p:cNvPr>
          <p:cNvSpPr/>
          <p:nvPr/>
        </p:nvSpPr>
        <p:spPr>
          <a:xfrm>
            <a:off x="4118536" y="2695575"/>
            <a:ext cx="114798" cy="3278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675928-B8F8-4D8C-A7BF-DDDC872549C9}"/>
              </a:ext>
            </a:extLst>
          </p:cNvPr>
          <p:cNvSpPr/>
          <p:nvPr/>
        </p:nvSpPr>
        <p:spPr>
          <a:xfrm>
            <a:off x="7307102" y="2531673"/>
            <a:ext cx="231940" cy="3278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58AD75-7397-4FC6-8369-25410B0C2747}"/>
              </a:ext>
            </a:extLst>
          </p:cNvPr>
          <p:cNvSpPr/>
          <p:nvPr/>
        </p:nvSpPr>
        <p:spPr>
          <a:xfrm>
            <a:off x="7151298" y="2238375"/>
            <a:ext cx="696903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504C52-AA69-48EA-BD2A-EB95B12F7C10}"/>
              </a:ext>
            </a:extLst>
          </p:cNvPr>
          <p:cNvSpPr/>
          <p:nvPr/>
        </p:nvSpPr>
        <p:spPr>
          <a:xfrm>
            <a:off x="6454395" y="2161836"/>
            <a:ext cx="696903" cy="4850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42CBA6-E478-4C45-84DD-FFD12152521D}"/>
              </a:ext>
            </a:extLst>
          </p:cNvPr>
          <p:cNvSpPr/>
          <p:nvPr/>
        </p:nvSpPr>
        <p:spPr>
          <a:xfrm>
            <a:off x="7258969" y="3381664"/>
            <a:ext cx="231940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31EF6F-D701-46C6-8579-B29806FAC52C}"/>
              </a:ext>
            </a:extLst>
          </p:cNvPr>
          <p:cNvSpPr txBox="1"/>
          <p:nvPr/>
        </p:nvSpPr>
        <p:spPr>
          <a:xfrm>
            <a:off x="10771854" y="1468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제작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659CAA-BACE-45D7-9481-117065EFA239}"/>
              </a:ext>
            </a:extLst>
          </p:cNvPr>
          <p:cNvSpPr/>
          <p:nvPr/>
        </p:nvSpPr>
        <p:spPr>
          <a:xfrm>
            <a:off x="9053263" y="3381664"/>
            <a:ext cx="1307061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E17E9A-F5C7-4C74-85DF-F3C176290344}"/>
              </a:ext>
            </a:extLst>
          </p:cNvPr>
          <p:cNvSpPr/>
          <p:nvPr/>
        </p:nvSpPr>
        <p:spPr>
          <a:xfrm>
            <a:off x="10225066" y="2242976"/>
            <a:ext cx="921010" cy="6811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BCA3A6-D6FC-4EC7-BFD1-BD38D476E2FB}"/>
              </a:ext>
            </a:extLst>
          </p:cNvPr>
          <p:cNvSpPr/>
          <p:nvPr/>
        </p:nvSpPr>
        <p:spPr>
          <a:xfrm>
            <a:off x="8389201" y="2270421"/>
            <a:ext cx="664062" cy="6811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6F646D-41B7-46AF-8534-32AC93AAB7FD}"/>
              </a:ext>
            </a:extLst>
          </p:cNvPr>
          <p:cNvSpPr txBox="1"/>
          <p:nvPr/>
        </p:nvSpPr>
        <p:spPr>
          <a:xfrm>
            <a:off x="8324966" y="41298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상인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42D0DCC-EF2E-4541-B3A8-1D636D347E4F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 rot="10800000" flipV="1">
            <a:off x="8324967" y="2611020"/>
            <a:ext cx="64235" cy="1703451"/>
          </a:xfrm>
          <a:prstGeom prst="bentConnector3">
            <a:avLst>
              <a:gd name="adj1" fmla="val 455881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87D3DBF-3D2B-4A17-8607-B49769712C4F}"/>
              </a:ext>
            </a:extLst>
          </p:cNvPr>
          <p:cNvCxnSpPr>
            <a:cxnSpLocks/>
            <a:stCxn id="35" idx="1"/>
            <a:endCxn id="33" idx="1"/>
          </p:cNvCxnSpPr>
          <p:nvPr/>
        </p:nvCxnSpPr>
        <p:spPr>
          <a:xfrm rot="10800000" flipH="1">
            <a:off x="10225066" y="1653088"/>
            <a:ext cx="546788" cy="930488"/>
          </a:xfrm>
          <a:prstGeom prst="bentConnector3">
            <a:avLst>
              <a:gd name="adj1" fmla="val -41808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AA79CE8-6443-4777-874A-723084D82543}"/>
              </a:ext>
            </a:extLst>
          </p:cNvPr>
          <p:cNvCxnSpPr>
            <a:cxnSpLocks/>
            <a:stCxn id="34" idx="0"/>
            <a:endCxn id="33" idx="1"/>
          </p:cNvCxnSpPr>
          <p:nvPr/>
        </p:nvCxnSpPr>
        <p:spPr>
          <a:xfrm rot="5400000" flipH="1" flipV="1">
            <a:off x="9375036" y="1984846"/>
            <a:ext cx="1728576" cy="1065060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4570EC-A60C-42BE-B4D6-6A1135B82AAA}"/>
              </a:ext>
            </a:extLst>
          </p:cNvPr>
          <p:cNvCxnSpPr>
            <a:cxnSpLocks/>
            <a:stCxn id="31" idx="1"/>
            <a:endCxn id="24" idx="3"/>
          </p:cNvCxnSpPr>
          <p:nvPr/>
        </p:nvCxnSpPr>
        <p:spPr>
          <a:xfrm rot="10800000">
            <a:off x="5416183" y="1617186"/>
            <a:ext cx="1038213" cy="787199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9ADBB37-3C51-4C67-B241-DE08BDC350B8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 rot="10800000">
            <a:off x="3153074" y="1653089"/>
            <a:ext cx="965462" cy="1206389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B23AA69A-5C78-4780-9961-630446DA5E96}"/>
              </a:ext>
            </a:extLst>
          </p:cNvPr>
          <p:cNvCxnSpPr>
            <a:cxnSpLocks/>
            <a:stCxn id="32" idx="2"/>
            <a:endCxn id="25" idx="3"/>
          </p:cNvCxnSpPr>
          <p:nvPr/>
        </p:nvCxnSpPr>
        <p:spPr>
          <a:xfrm rot="5400000">
            <a:off x="6988908" y="3865378"/>
            <a:ext cx="461189" cy="31087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CD6D73C-0BBF-4682-94F6-42B9FB9BA49C}"/>
              </a:ext>
            </a:extLst>
          </p:cNvPr>
          <p:cNvCxnSpPr>
            <a:cxnSpLocks/>
            <a:stCxn id="30" idx="0"/>
            <a:endCxn id="23" idx="2"/>
          </p:cNvCxnSpPr>
          <p:nvPr/>
        </p:nvCxnSpPr>
        <p:spPr>
          <a:xfrm rot="16200000" flipV="1">
            <a:off x="6986844" y="1725469"/>
            <a:ext cx="458170" cy="567642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1C503939-1010-4DF2-AF41-251BD214A283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 flipV="1">
            <a:off x="7539042" y="1552974"/>
            <a:ext cx="626443" cy="114260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9C5F2D2-A1F5-42A4-9374-CDB19DE47CB3}"/>
              </a:ext>
            </a:extLst>
          </p:cNvPr>
          <p:cNvSpPr/>
          <p:nvPr/>
        </p:nvSpPr>
        <p:spPr>
          <a:xfrm>
            <a:off x="1540009" y="2419672"/>
            <a:ext cx="1822315" cy="100932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36221F-58D4-4B03-AB35-AFD3236F8F7D}"/>
              </a:ext>
            </a:extLst>
          </p:cNvPr>
          <p:cNvSpPr txBox="1"/>
          <p:nvPr/>
        </p:nvSpPr>
        <p:spPr>
          <a:xfrm>
            <a:off x="2718194" y="4065486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식물 키우기 </a:t>
            </a:r>
            <a:r>
              <a:rPr lang="en-US" altLang="ko-KR" dirty="0"/>
              <a:t>(</a:t>
            </a:r>
            <a:r>
              <a:rPr lang="ko-KR" altLang="en-US" dirty="0"/>
              <a:t>특성 획득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57A6413B-8FF7-49F4-BC27-BF775523985D}"/>
              </a:ext>
            </a:extLst>
          </p:cNvPr>
          <p:cNvCxnSpPr>
            <a:cxnSpLocks/>
            <a:stCxn id="82" idx="2"/>
            <a:endCxn id="84" idx="1"/>
          </p:cNvCxnSpPr>
          <p:nvPr/>
        </p:nvCxnSpPr>
        <p:spPr>
          <a:xfrm rot="16200000" flipH="1">
            <a:off x="2174104" y="3706061"/>
            <a:ext cx="821153" cy="26702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9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4440771"/>
              </p:ext>
            </p:extLst>
          </p:nvPr>
        </p:nvGraphicFramePr>
        <p:xfrm>
          <a:off x="5041449" y="1289268"/>
          <a:ext cx="6681851" cy="533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461056146"/>
                    </a:ext>
                  </a:extLst>
                </a:gridCol>
                <a:gridCol w="2735290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264975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제어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 콘솔 이후 플레이어의 사용자 경험을 통해 이동은 왼손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공격과 기타 동작들은 오른손으로 하는 습관의 학습이 되어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좀 더 쉽게 유저를 게임에 몰입 시키기 위해서는 특별하지 않은 이상 다른 게임의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방식을 사용하는 것이 효과적이라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상호 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공격을 실행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또는 아이템의 가까이로 캐릭터를 이동시 상호작용 버튼으로 변경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고유 스킬을 사용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시 충전 중임을 연출로 유저에게 알림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중인 무기를 보유중인 다른 무기로 변경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상단에 사용시 소비되는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관리가 필요한 정보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(HP, MP,</a:t>
                      </a:r>
                      <a:r>
                        <a:rPr lang="ko-KR" altLang="en-US" sz="1000" dirty="0"/>
                        <a:t> 방어막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를 표시해줌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 정보를 표시해 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잼의 경우 던전 입장 시 표시 하지 않음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기능을 정지함과 동시에 유저의 편의기능을 제공하기 위한 창으로 진입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9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던전의 진행 정보와 함께 캐릭터가 머물고 있는 방의 인접한 방의 정보를 전달하는 용도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</a:t>
                      </a: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사라지며 전투가 종료되면 다시 인접한 방의 정보를 표출하며 등장함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미니 맵 하단에 유저가 있는 층의 정보를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전투 시 확인할 일이 없으며 적지만 화면 공간의 일부를 차지하고 있음으로 전투 방에 입장했을 때 삭제해줌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2553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선택 이후 화면</a:t>
            </a:r>
          </a:p>
        </p:txBody>
      </p:sp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BB5032E1-F8C0-4A88-95F1-CC2FC2604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704" b="38219"/>
          <a:stretch/>
        </p:blipFill>
        <p:spPr>
          <a:xfrm>
            <a:off x="539770" y="1393982"/>
            <a:ext cx="4244935" cy="217646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0F574-0897-4D77-81FC-C37CD22B8315}"/>
              </a:ext>
            </a:extLst>
          </p:cNvPr>
          <p:cNvSpPr/>
          <p:nvPr/>
        </p:nvSpPr>
        <p:spPr>
          <a:xfrm>
            <a:off x="1048180" y="2598893"/>
            <a:ext cx="523445" cy="581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FD4F17B-D472-4515-BE58-BCBC1142C75C}"/>
              </a:ext>
            </a:extLst>
          </p:cNvPr>
          <p:cNvSpPr/>
          <p:nvPr/>
        </p:nvSpPr>
        <p:spPr>
          <a:xfrm>
            <a:off x="1200149" y="2651279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541BB-E2D9-4EAB-B659-886012EDB0C0}"/>
              </a:ext>
            </a:extLst>
          </p:cNvPr>
          <p:cNvSpPr/>
          <p:nvPr/>
        </p:nvSpPr>
        <p:spPr>
          <a:xfrm>
            <a:off x="3676650" y="3008469"/>
            <a:ext cx="371475" cy="37608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DCD8A4-FD8C-4C88-B742-579E09D933E9}"/>
              </a:ext>
            </a:extLst>
          </p:cNvPr>
          <p:cNvSpPr/>
          <p:nvPr/>
        </p:nvSpPr>
        <p:spPr>
          <a:xfrm>
            <a:off x="4048125" y="2913376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030DCB-5C48-48D4-ACEB-3828EA389EAA}"/>
              </a:ext>
            </a:extLst>
          </p:cNvPr>
          <p:cNvSpPr/>
          <p:nvPr/>
        </p:nvSpPr>
        <p:spPr>
          <a:xfrm>
            <a:off x="4267199" y="2508563"/>
            <a:ext cx="447675" cy="40481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8A9C5-F5C9-4DD9-95B8-A691BB3ABF72}"/>
              </a:ext>
            </a:extLst>
          </p:cNvPr>
          <p:cNvSpPr/>
          <p:nvPr/>
        </p:nvSpPr>
        <p:spPr>
          <a:xfrm>
            <a:off x="629080" y="1415412"/>
            <a:ext cx="742520" cy="3738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03D5D6-4E6F-4A6B-A4D3-E6AB0889FA0F}"/>
              </a:ext>
            </a:extLst>
          </p:cNvPr>
          <p:cNvSpPr/>
          <p:nvPr/>
        </p:nvSpPr>
        <p:spPr>
          <a:xfrm>
            <a:off x="3400855" y="1468036"/>
            <a:ext cx="742520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26C9A1-4D95-4A30-A98A-5DE08DF02458}"/>
              </a:ext>
            </a:extLst>
          </p:cNvPr>
          <p:cNvSpPr/>
          <p:nvPr/>
        </p:nvSpPr>
        <p:spPr>
          <a:xfrm>
            <a:off x="4400118" y="1460136"/>
            <a:ext cx="267561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91C748B-FEC3-4454-B69F-9F610B3CC183}"/>
              </a:ext>
            </a:extLst>
          </p:cNvPr>
          <p:cNvSpPr/>
          <p:nvPr/>
        </p:nvSpPr>
        <p:spPr>
          <a:xfrm>
            <a:off x="4267199" y="2944489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C2AA2AF-04F4-4858-A88F-BF1D1EE4E44E}"/>
              </a:ext>
            </a:extLst>
          </p:cNvPr>
          <p:cNvSpPr/>
          <p:nvPr/>
        </p:nvSpPr>
        <p:spPr>
          <a:xfrm>
            <a:off x="3462552" y="2889405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08EAC8D-5E23-4394-AD0F-28B4C0AB516F}"/>
              </a:ext>
            </a:extLst>
          </p:cNvPr>
          <p:cNvSpPr/>
          <p:nvPr/>
        </p:nvSpPr>
        <p:spPr>
          <a:xfrm>
            <a:off x="4398726" y="235346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3C8E343-79D2-4DA1-B4C6-18A0B958E88C}"/>
              </a:ext>
            </a:extLst>
          </p:cNvPr>
          <p:cNvSpPr/>
          <p:nvPr/>
        </p:nvSpPr>
        <p:spPr>
          <a:xfrm>
            <a:off x="1207155" y="1617818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062B6BF-8DC8-4144-BF38-0957A5ADE926}"/>
              </a:ext>
            </a:extLst>
          </p:cNvPr>
          <p:cNvSpPr/>
          <p:nvPr/>
        </p:nvSpPr>
        <p:spPr>
          <a:xfrm>
            <a:off x="3222399" y="154487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5807255-3E72-45C9-A815-BD5E7C2C7FB3}"/>
              </a:ext>
            </a:extLst>
          </p:cNvPr>
          <p:cNvSpPr/>
          <p:nvPr/>
        </p:nvSpPr>
        <p:spPr>
          <a:xfrm>
            <a:off x="4190997" y="154487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EE9744-1305-4755-982D-0D6B1B34B04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224274-9CD2-4507-93EE-83D4FB335F9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94DAD8-158A-4721-BC63-F40D976B045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537FF9-88AD-4966-9BC7-C514FACC3D0E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4A0E5AC4-DC92-4AAF-9C7A-31B11000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55" y="3842387"/>
            <a:ext cx="4236920" cy="23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04CCBE-59F3-42A9-B354-44DC920B3A8E}"/>
              </a:ext>
            </a:extLst>
          </p:cNvPr>
          <p:cNvSpPr/>
          <p:nvPr/>
        </p:nvSpPr>
        <p:spPr>
          <a:xfrm>
            <a:off x="4124324" y="4401813"/>
            <a:ext cx="590550" cy="688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CB21ECD-D9CE-4E6E-9618-7CD07638671F}"/>
              </a:ext>
            </a:extLst>
          </p:cNvPr>
          <p:cNvSpPr/>
          <p:nvPr/>
        </p:nvSpPr>
        <p:spPr>
          <a:xfrm>
            <a:off x="4190997" y="412987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C0238-2596-455E-B447-60673C9E42A9}"/>
              </a:ext>
            </a:extLst>
          </p:cNvPr>
          <p:cNvSpPr/>
          <p:nvPr/>
        </p:nvSpPr>
        <p:spPr>
          <a:xfrm>
            <a:off x="3649345" y="3943977"/>
            <a:ext cx="590550" cy="1858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1508FFF-EF8F-464C-B094-B72382B822EF}"/>
              </a:ext>
            </a:extLst>
          </p:cNvPr>
          <p:cNvSpPr/>
          <p:nvPr/>
        </p:nvSpPr>
        <p:spPr>
          <a:xfrm>
            <a:off x="3505199" y="366553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71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일시 정지 </a:t>
            </a:r>
            <a:r>
              <a:rPr lang="en-US" altLang="ko-KR" dirty="0"/>
              <a:t>&amp; </a:t>
            </a:r>
            <a:r>
              <a:rPr lang="ko-KR" altLang="en-US" dirty="0"/>
              <a:t>설정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457198" y="2628745"/>
            <a:ext cx="4013782" cy="2176462"/>
          </a:xfrm>
          <a:prstGeom prst="rect">
            <a:avLst/>
          </a:prstGeom>
        </p:spPr>
      </p:pic>
      <p:graphicFrame>
        <p:nvGraphicFramePr>
          <p:cNvPr id="31" name="표 12">
            <a:extLst>
              <a:ext uri="{FF2B5EF4-FFF2-40B4-BE49-F238E27FC236}">
                <a16:creationId xmlns:a16="http://schemas.microsoft.com/office/drawing/2014/main" id="{C59A0B0A-50D7-489B-B4BF-84522DBE2E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7268463"/>
              </p:ext>
            </p:extLst>
          </p:nvPr>
        </p:nvGraphicFramePr>
        <p:xfrm>
          <a:off x="4740444" y="1745301"/>
          <a:ext cx="6994359" cy="407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830056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85155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42180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뒤 배경이 흐리게 변함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중지라는 글이 적힌 창이 화면 중앙에 배치됨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배경을 흐리게 함으로 게임이 잠시 중지 되었음을 알리려고 하는 것을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획득한 특성 또는 획득가능한 특성의 개수를 확인하는 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게임에 중요하지만 유저가 직접 사용하지는 않는 특성을 일시 정지에 넣어 놓아 전투시 필요한 것만 남겨 </a:t>
                      </a:r>
                      <a:r>
                        <a:rPr lang="ko-KR" altLang="en-US" sz="1000" dirty="0" err="1"/>
                        <a:t>놓을려고</a:t>
                      </a:r>
                      <a:r>
                        <a:rPr lang="ko-KR" altLang="en-US" sz="1000" dirty="0"/>
                        <a:t>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계속하기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계속 진행 할지 말지를 선택할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버튼은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방식으로 한번 누르면 아래에 가로로 긴 창이 하나 더 생김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 방식으로 설정의 </a:t>
                      </a:r>
                      <a:r>
                        <a:rPr lang="en-US" altLang="ko-KR" sz="1000" dirty="0"/>
                        <a:t>ON/OFF </a:t>
                      </a:r>
                      <a:r>
                        <a:rPr lang="ko-KR" altLang="en-US" sz="1000" dirty="0"/>
                        <a:t>유무를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색을 다르게 배치함으로 어떤 상태인지 유저가 한번에 확인 할 수 있도록 하려고 </a:t>
                      </a:r>
                      <a:r>
                        <a:rPr lang="ko-KR" altLang="en-US" sz="1000" dirty="0" err="1"/>
                        <a:t>한것으로</a:t>
                      </a:r>
                      <a:r>
                        <a:rPr lang="ko-KR" altLang="en-US" sz="1000" dirty="0"/>
                        <a:t> 보임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다만 너무 이미지로 표시해 두어 직접 터치 하지 않으면 처음에는 이해하기 어려운 단점이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7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이동방식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공유의 기능을 한 곳에 묶어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정보를 한 곳에 묶어 유저가 쉽게 기억하고 효과적으로 찾아 사용하도록 다음과 같이 배치했다고 판단됨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987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CD55C9-B54C-42E6-AEEE-C4D8076FA926}"/>
              </a:ext>
            </a:extLst>
          </p:cNvPr>
          <p:cNvSpPr/>
          <p:nvPr/>
        </p:nvSpPr>
        <p:spPr>
          <a:xfrm>
            <a:off x="543464" y="2648743"/>
            <a:ext cx="3838755" cy="20904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1EE615-ED7D-4EB8-896D-DC8F04750577}"/>
              </a:ext>
            </a:extLst>
          </p:cNvPr>
          <p:cNvSpPr/>
          <p:nvPr/>
        </p:nvSpPr>
        <p:spPr>
          <a:xfrm>
            <a:off x="543464" y="2648743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C13FA-4113-463B-9254-8D6BBD9DC357}"/>
              </a:ext>
            </a:extLst>
          </p:cNvPr>
          <p:cNvSpPr/>
          <p:nvPr/>
        </p:nvSpPr>
        <p:spPr>
          <a:xfrm>
            <a:off x="1730158" y="3522882"/>
            <a:ext cx="1487495" cy="26741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9009D-9EFA-4F1E-A9D2-B7614F27E394}"/>
              </a:ext>
            </a:extLst>
          </p:cNvPr>
          <p:cNvSpPr/>
          <p:nvPr/>
        </p:nvSpPr>
        <p:spPr>
          <a:xfrm>
            <a:off x="1719093" y="3790301"/>
            <a:ext cx="1487495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69ECB9-CC8B-4A19-B9E7-2A7E10746A30}"/>
              </a:ext>
            </a:extLst>
          </p:cNvPr>
          <p:cNvSpPr/>
          <p:nvPr/>
        </p:nvSpPr>
        <p:spPr>
          <a:xfrm>
            <a:off x="1561382" y="4368272"/>
            <a:ext cx="1811546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4D6D3B-B27C-4376-9751-E5984ECE4645}"/>
              </a:ext>
            </a:extLst>
          </p:cNvPr>
          <p:cNvSpPr/>
          <p:nvPr/>
        </p:nvSpPr>
        <p:spPr>
          <a:xfrm>
            <a:off x="3933644" y="3538833"/>
            <a:ext cx="276047" cy="26741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AD2ED77-BA1A-41F5-9AF9-FF5A663FB58A}"/>
              </a:ext>
            </a:extLst>
          </p:cNvPr>
          <p:cNvSpPr/>
          <p:nvPr/>
        </p:nvSpPr>
        <p:spPr>
          <a:xfrm>
            <a:off x="1547642" y="336738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64E85C7-5ED4-4C94-94C0-4ED15443264C}"/>
              </a:ext>
            </a:extLst>
          </p:cNvPr>
          <p:cNvSpPr/>
          <p:nvPr/>
        </p:nvSpPr>
        <p:spPr>
          <a:xfrm>
            <a:off x="3739720" y="336738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8E41DF0-8F68-4A01-BCDA-DC7E7AAC18EC}"/>
              </a:ext>
            </a:extLst>
          </p:cNvPr>
          <p:cNvSpPr/>
          <p:nvPr/>
        </p:nvSpPr>
        <p:spPr>
          <a:xfrm>
            <a:off x="3086609" y="377435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84C04DA-3916-4410-89E6-CC5453888C2A}"/>
              </a:ext>
            </a:extLst>
          </p:cNvPr>
          <p:cNvSpPr/>
          <p:nvPr/>
        </p:nvSpPr>
        <p:spPr>
          <a:xfrm>
            <a:off x="1370080" y="4162741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 err="1"/>
              <a:t>커스터</a:t>
            </a:r>
            <a:r>
              <a:rPr lang="ko-KR" altLang="en-US" dirty="0"/>
              <a:t> </a:t>
            </a:r>
            <a:r>
              <a:rPr lang="ko-KR" altLang="en-US" dirty="0" err="1"/>
              <a:t>마이징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2D4B9090-33D2-4D8E-8857-96BC35B4A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457198" y="1484971"/>
            <a:ext cx="4000503" cy="1999401"/>
          </a:xfrm>
        </p:spPr>
      </p:pic>
      <p:pic>
        <p:nvPicPr>
          <p:cNvPr id="28" name="내용 개체 틀 29">
            <a:extLst>
              <a:ext uri="{FF2B5EF4-FFF2-40B4-BE49-F238E27FC236}">
                <a16:creationId xmlns:a16="http://schemas.microsoft.com/office/drawing/2014/main" id="{DFA8F0A0-B196-47EF-83CC-4038C05A37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4" t="57584" r="26697" b="38784"/>
          <a:stretch/>
        </p:blipFill>
        <p:spPr>
          <a:xfrm>
            <a:off x="457198" y="3693155"/>
            <a:ext cx="4000503" cy="7195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1D59E5-C615-4130-9541-1C98A5A3E41E}"/>
              </a:ext>
            </a:extLst>
          </p:cNvPr>
          <p:cNvSpPr txBox="1"/>
          <p:nvPr/>
        </p:nvSpPr>
        <p:spPr>
          <a:xfrm>
            <a:off x="4665581" y="1812276"/>
            <a:ext cx="6869188" cy="13447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유저가 직접 조작하는 </a:t>
            </a:r>
            <a:r>
              <a:rPr lang="en-US" altLang="ko-KR" sz="1200" dirty="0"/>
              <a:t>UI</a:t>
            </a:r>
            <a:r>
              <a:rPr lang="ko-KR" altLang="en-US" sz="1200" dirty="0"/>
              <a:t>를 옮겨 놓을 수 있도록 만들어 두었음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단점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UI</a:t>
            </a:r>
            <a:r>
              <a:rPr lang="ko-KR" altLang="en-US" sz="1200" dirty="0"/>
              <a:t>를 수정하기 위해서는 항상 시작화면으로 유저가 직접 나와야 함으로 </a:t>
            </a:r>
            <a:r>
              <a:rPr lang="ko-KR" altLang="en-US" sz="1600" b="1" dirty="0"/>
              <a:t>번거로움</a:t>
            </a:r>
            <a:r>
              <a:rPr lang="ko-KR" altLang="en-US" sz="1200" dirty="0"/>
              <a:t>이 있음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장점 </a:t>
            </a:r>
            <a:r>
              <a:rPr lang="en-US" altLang="ko-KR" sz="1200" dirty="0"/>
              <a:t>: </a:t>
            </a:r>
            <a:r>
              <a:rPr lang="ko-KR" altLang="en-US" sz="1200" dirty="0"/>
              <a:t>유저마다 편한 자세가 다르며 유저가 원하는 </a:t>
            </a:r>
            <a:r>
              <a:rPr lang="en-US" altLang="ko-KR" sz="1200" dirty="0"/>
              <a:t>UI</a:t>
            </a:r>
            <a:r>
              <a:rPr lang="ko-KR" altLang="en-US" sz="1200" dirty="0"/>
              <a:t>배치를 직접 할 수 있다는 점에서 </a:t>
            </a:r>
            <a:br>
              <a:rPr lang="en-US" altLang="ko-KR" sz="1200" dirty="0"/>
            </a:br>
            <a:r>
              <a:rPr lang="en-US" altLang="ko-KR" sz="1200" dirty="0"/>
              <a:t>	   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유저 친화 적</a:t>
            </a:r>
            <a:r>
              <a:rPr lang="en-US" altLang="ko-KR" sz="1600" b="1" dirty="0"/>
              <a:t>’</a:t>
            </a:r>
            <a:r>
              <a:rPr lang="ko-KR" altLang="en-US" sz="1200" dirty="0"/>
              <a:t>이라 좋은 점으로 생각함</a:t>
            </a:r>
            <a:endParaRPr lang="en-US" altLang="ko-KR" sz="1200" dirty="0"/>
          </a:p>
        </p:txBody>
      </p:sp>
      <p:pic>
        <p:nvPicPr>
          <p:cNvPr id="29" name="그림 2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0F8B0982-C02F-4514-B125-51D62D6F16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2546349" y="5855230"/>
            <a:ext cx="496818" cy="458815"/>
          </a:xfrm>
          <a:prstGeom prst="rect">
            <a:avLst/>
          </a:prstGeom>
        </p:spPr>
      </p:pic>
      <p:pic>
        <p:nvPicPr>
          <p:cNvPr id="33" name="그림 32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E50FA6EA-CA00-4B7D-9337-E908C9E521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2540000" y="5245154"/>
            <a:ext cx="485777" cy="458815"/>
          </a:xfrm>
          <a:prstGeom prst="rect">
            <a:avLst/>
          </a:prstGeom>
        </p:spPr>
      </p:pic>
      <p:pic>
        <p:nvPicPr>
          <p:cNvPr id="35" name="그림 34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6EEB26E-4713-46A3-A165-F2226DAE1B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2540001" y="4596060"/>
            <a:ext cx="480256" cy="458815"/>
          </a:xfrm>
          <a:prstGeom prst="rect">
            <a:avLst/>
          </a:prstGeom>
        </p:spPr>
      </p:pic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E4A1C00-53C3-49B3-B428-522847F718CA}"/>
              </a:ext>
            </a:extLst>
          </p:cNvPr>
          <p:cNvCxnSpPr>
            <a:cxnSpLocks/>
            <a:stCxn id="39" idx="2"/>
            <a:endCxn id="35" idx="1"/>
          </p:cNvCxnSpPr>
          <p:nvPr/>
        </p:nvCxnSpPr>
        <p:spPr>
          <a:xfrm rot="16200000" flipH="1">
            <a:off x="2109479" y="4394945"/>
            <a:ext cx="483217" cy="37782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295DEE-FFAC-4728-828B-A9EC8F1B322F}"/>
              </a:ext>
            </a:extLst>
          </p:cNvPr>
          <p:cNvSpPr/>
          <p:nvPr/>
        </p:nvSpPr>
        <p:spPr>
          <a:xfrm>
            <a:off x="1866899" y="3804088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AF9700F-4F7B-44DD-9B95-16DE6DA06EEB}"/>
              </a:ext>
            </a:extLst>
          </p:cNvPr>
          <p:cNvCxnSpPr>
            <a:cxnSpLocks/>
            <a:stCxn id="39" idx="2"/>
            <a:endCxn id="29" idx="1"/>
          </p:cNvCxnSpPr>
          <p:nvPr/>
        </p:nvCxnSpPr>
        <p:spPr>
          <a:xfrm rot="16200000" flipH="1">
            <a:off x="1483068" y="5021356"/>
            <a:ext cx="1742387" cy="38417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5963B09-1521-4F9D-A717-04DA1EE04214}"/>
              </a:ext>
            </a:extLst>
          </p:cNvPr>
          <p:cNvCxnSpPr>
            <a:cxnSpLocks/>
            <a:stCxn id="39" idx="2"/>
            <a:endCxn id="33" idx="1"/>
          </p:cNvCxnSpPr>
          <p:nvPr/>
        </p:nvCxnSpPr>
        <p:spPr>
          <a:xfrm rot="16200000" flipH="1">
            <a:off x="1784932" y="4719493"/>
            <a:ext cx="1132311" cy="37782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D943E7A-C119-402F-ABE1-47DEE0579096}"/>
              </a:ext>
            </a:extLst>
          </p:cNvPr>
          <p:cNvSpPr txBox="1"/>
          <p:nvPr/>
        </p:nvSpPr>
        <p:spPr>
          <a:xfrm>
            <a:off x="3043167" y="4686967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AF6B7-C887-4D45-88EF-2DAB9EDDF8ED}"/>
              </a:ext>
            </a:extLst>
          </p:cNvPr>
          <p:cNvSpPr txBox="1"/>
          <p:nvPr/>
        </p:nvSpPr>
        <p:spPr>
          <a:xfrm>
            <a:off x="3043167" y="5316553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43D03B-2F24-4C30-BC19-014353AA05EB}"/>
              </a:ext>
            </a:extLst>
          </p:cNvPr>
          <p:cNvSpPr txBox="1"/>
          <p:nvPr/>
        </p:nvSpPr>
        <p:spPr>
          <a:xfrm>
            <a:off x="3043167" y="5946139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A67203-60B5-4783-89D1-E49A35DE764F}"/>
              </a:ext>
            </a:extLst>
          </p:cNvPr>
          <p:cNvSpPr txBox="1"/>
          <p:nvPr/>
        </p:nvSpPr>
        <p:spPr>
          <a:xfrm>
            <a:off x="4665581" y="4541529"/>
            <a:ext cx="6641562" cy="10266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이동 조이스틱 설정으로 통해 원하는 조작 방식을 설정할 수 도 있음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개발사에서 유저의 조작의 편의성을 위해 많은 고민을 했다고 생각함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단점 </a:t>
            </a:r>
            <a:r>
              <a:rPr lang="en-US" altLang="ko-KR" sz="1400" dirty="0"/>
              <a:t>: </a:t>
            </a:r>
            <a:r>
              <a:rPr lang="ko-KR" altLang="en-US" sz="1400" dirty="0"/>
              <a:t>유저가 직접 눌러 보기 전까지 해당 기능이 있는지도 모르고 지나간다는 점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1347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6FBAE-1A9B-44F8-8AD9-13D5BC23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FB86E-344D-4F3D-8DEE-E37249448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005097"/>
            <a:ext cx="3938570" cy="1848716"/>
          </a:xfrm>
          <a:prstGeom prst="rect">
            <a:avLst/>
          </a:prstGeom>
        </p:spPr>
      </p:pic>
      <p:pic>
        <p:nvPicPr>
          <p:cNvPr id="5" name="그림 4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6722368D-8F94-4F4F-9792-12565F4F2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592144" y="1421633"/>
            <a:ext cx="496818" cy="458815"/>
          </a:xfrm>
          <a:prstGeom prst="rect">
            <a:avLst/>
          </a:prstGeom>
        </p:spPr>
      </p:pic>
      <p:pic>
        <p:nvPicPr>
          <p:cNvPr id="6" name="그림 5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F268D88D-041A-4B97-A342-5CFCF225E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126372" y="1402280"/>
            <a:ext cx="485777" cy="458815"/>
          </a:xfrm>
          <a:prstGeom prst="rect">
            <a:avLst/>
          </a:prstGeom>
        </p:spPr>
      </p:pic>
      <p:pic>
        <p:nvPicPr>
          <p:cNvPr id="7" name="그림 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F207250-D840-4394-A18F-D29FD649A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685669" y="3978462"/>
            <a:ext cx="480256" cy="458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C9065-62BB-4086-BEB1-756F57FF331F}"/>
              </a:ext>
            </a:extLst>
          </p:cNvPr>
          <p:cNvSpPr txBox="1"/>
          <p:nvPr/>
        </p:nvSpPr>
        <p:spPr>
          <a:xfrm>
            <a:off x="4188835" y="406936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2E13-D628-4B75-80C8-FADEDE162F4A}"/>
              </a:ext>
            </a:extLst>
          </p:cNvPr>
          <p:cNvSpPr txBox="1"/>
          <p:nvPr/>
        </p:nvSpPr>
        <p:spPr>
          <a:xfrm>
            <a:off x="6629539" y="147367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01CDC-2525-4393-81FE-E0B070FE7716}"/>
              </a:ext>
            </a:extLst>
          </p:cNvPr>
          <p:cNvSpPr txBox="1"/>
          <p:nvPr/>
        </p:nvSpPr>
        <p:spPr>
          <a:xfrm>
            <a:off x="1088962" y="1512542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1" name="그림 1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3FF1DC0E-5346-4DB2-A9E2-B8EC2AB18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97" y="4530790"/>
            <a:ext cx="4055192" cy="1903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E3EFC2-7FD4-4247-8738-35C5BCC06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1922247"/>
            <a:ext cx="4236170" cy="19884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5DABB-53B1-4E24-910C-889F3F83692A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3AB08-AEF4-4259-B3CB-AF46DC2678A7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FF0E25-F1B8-4A94-AF6C-20D769A4189E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893F3A-343E-4E73-9F6E-6349E45CA7E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17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56F47-2519-4DD0-8B18-1C470619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AFAC7-AB3A-4413-A36A-921387A43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1A359E-FC9F-488B-BDBB-520A68524767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D27B5F-B2EC-4917-A1EC-7571DAECBECC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1DBF7C-AB6C-41A6-9AA8-0A705D4CDD4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3AB1B9-7A48-4F54-82F5-9D3360FD1931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4317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D1AD1-8252-4107-A14B-F01523C2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참고할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E3934-5227-4CB4-9D01-5D544A093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488361-C56C-4176-B2C2-A3EC6AE1DE2A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5A6F57-1A89-4BE5-A412-2408C63192E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F66052-4216-4779-BB77-CBDEA899D9AE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B65A20-8239-477A-9E82-BD2DC073DA8A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280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4EA47-778F-4014-AC17-ED36AD4D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2380A-60A5-43BA-BEFC-061DD1F5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773FC5-9CD3-45CB-87E5-5C5BA30B439F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8E07BF-F11D-43D1-A42C-C16FEE22840D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238274-1BBC-4D6B-9E11-2CA572493B5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377345-C499-41D7-B2D2-D16EA36A3F8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508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CF778-A3CD-489D-88BB-F57C3210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BD7C3F9-2C3E-4218-87FD-EE93F0D41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948281"/>
              </p:ext>
            </p:extLst>
          </p:nvPr>
        </p:nvGraphicFramePr>
        <p:xfrm>
          <a:off x="838200" y="2032000"/>
          <a:ext cx="10515597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467">
                  <a:extLst>
                    <a:ext uri="{9D8B030D-6E8A-4147-A177-3AD203B41FA5}">
                      <a16:colId xmlns:a16="http://schemas.microsoft.com/office/drawing/2014/main" val="1966115087"/>
                    </a:ext>
                  </a:extLst>
                </a:gridCol>
                <a:gridCol w="4216400">
                  <a:extLst>
                    <a:ext uri="{9D8B030D-6E8A-4147-A177-3AD203B41FA5}">
                      <a16:colId xmlns:a16="http://schemas.microsoft.com/office/drawing/2014/main" val="3313307330"/>
                    </a:ext>
                  </a:extLst>
                </a:gridCol>
                <a:gridCol w="5274730">
                  <a:extLst>
                    <a:ext uri="{9D8B030D-6E8A-4147-A177-3AD203B41FA5}">
                      <a16:colId xmlns:a16="http://schemas.microsoft.com/office/drawing/2014/main" val="4185831254"/>
                    </a:ext>
                  </a:extLst>
                </a:gridCol>
              </a:tblGrid>
              <a:tr h="164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Ver.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작업 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작업내용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98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19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(pm3 : 55~pm4:40)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자료 검색 정리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47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(am3 : 55~ am 7 : 10)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Ppt </a:t>
                      </a:r>
                      <a:r>
                        <a:rPr lang="ko-KR" altLang="en-US" sz="1200" dirty="0"/>
                        <a:t>발표 구조 정리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개요 작성 완료</a:t>
                      </a:r>
                      <a:r>
                        <a:rPr lang="en-US" altLang="ko-KR" sz="1200" dirty="0"/>
                        <a:t>, UI </a:t>
                      </a:r>
                      <a:r>
                        <a:rPr lang="ko-KR" altLang="en-US" sz="1200" dirty="0"/>
                        <a:t>분석 작업 진행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시작화면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캐릭터 선택화면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대기화면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일시 정지 </a:t>
                      </a:r>
                      <a:r>
                        <a:rPr lang="en-US" altLang="ko-KR" sz="1200" dirty="0"/>
                        <a:t>)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58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(am9 : 38 ~ am11 : 16)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대기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전투 화면 정리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042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54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5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91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96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26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EA3CB-43E0-4FAE-BA95-073F4E4A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98A9C-E407-405F-8B02-255EA5FF9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모티브로 하고 있는 동일한 장르의 게임의 </a:t>
            </a:r>
            <a:r>
              <a:rPr lang="en-US" altLang="ko-KR" dirty="0"/>
              <a:t>UI</a:t>
            </a:r>
            <a:r>
              <a:rPr lang="ko-KR" altLang="en-US" dirty="0"/>
              <a:t>를 분석하려 함</a:t>
            </a:r>
            <a:endParaRPr lang="en-US" altLang="ko-KR" dirty="0"/>
          </a:p>
          <a:p>
            <a:r>
              <a:rPr lang="ko-KR" altLang="en-US" dirty="0"/>
              <a:t>다른 게임의 </a:t>
            </a:r>
            <a:r>
              <a:rPr lang="en-US" altLang="ko-KR" dirty="0"/>
              <a:t>UI</a:t>
            </a:r>
            <a:r>
              <a:rPr lang="ko-KR" altLang="en-US" dirty="0"/>
              <a:t>를 분석하는 이유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다른 게임에서 사용자 경험을 활용해 효과적인 </a:t>
            </a:r>
            <a:r>
              <a:rPr lang="en-US" altLang="ko-KR" dirty="0"/>
              <a:t>UI</a:t>
            </a:r>
            <a:r>
              <a:rPr lang="ko-KR" altLang="en-US" dirty="0"/>
              <a:t>구성을 했을 것이라 판단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각 </a:t>
            </a:r>
            <a:r>
              <a:rPr lang="en-US" altLang="ko-KR" dirty="0"/>
              <a:t>UI</a:t>
            </a:r>
            <a:r>
              <a:rPr lang="ko-KR" altLang="en-US" dirty="0"/>
              <a:t>요소의 배치 이유를 사용자 경험과 비교해 내게임에 사용하기 좋은 것을 골라 내는 작업을 해야 함</a:t>
            </a:r>
          </a:p>
        </p:txBody>
      </p:sp>
    </p:spTree>
    <p:extLst>
      <p:ext uri="{BB962C8B-B14F-4D97-AF65-F5344CB8AC3E}">
        <p14:creationId xmlns:p14="http://schemas.microsoft.com/office/powerpoint/2010/main" val="368891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A6FB52-60A6-4D04-B708-0A48D90CD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333" b="39744"/>
          <a:stretch/>
        </p:blipFill>
        <p:spPr>
          <a:xfrm>
            <a:off x="4466491" y="4132384"/>
            <a:ext cx="3086717" cy="1503485"/>
          </a:xfrm>
          <a:prstGeom prst="rect">
            <a:avLst/>
          </a:prstGeom>
        </p:spPr>
      </p:pic>
      <p:pic>
        <p:nvPicPr>
          <p:cNvPr id="5" name="그림 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C2AD7B54-EFF4-43D7-891B-225C72DAD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704" b="38219"/>
          <a:stretch/>
        </p:blipFill>
        <p:spPr>
          <a:xfrm>
            <a:off x="4163623" y="2031024"/>
            <a:ext cx="3086718" cy="1582616"/>
          </a:xfrm>
          <a:prstGeom prst="rect">
            <a:avLst/>
          </a:prstGeom>
        </p:spPr>
      </p:pic>
      <p:pic>
        <p:nvPicPr>
          <p:cNvPr id="7" name="그림 6" descr="컴퓨터, 남자이(가) 표시된 사진&#10;&#10;자동 생성된 설명">
            <a:extLst>
              <a:ext uri="{FF2B5EF4-FFF2-40B4-BE49-F238E27FC236}">
                <a16:creationId xmlns:a16="http://schemas.microsoft.com/office/drawing/2014/main" id="{8A399BAC-BEE8-4669-9877-F3D8866C9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975" b="39102"/>
          <a:stretch/>
        </p:blipFill>
        <p:spPr>
          <a:xfrm>
            <a:off x="366028" y="3833447"/>
            <a:ext cx="3086718" cy="1503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1A3782-56E3-4988-A2C1-79059DF15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7989252" y="2031024"/>
            <a:ext cx="3086718" cy="1673711"/>
          </a:xfrm>
          <a:prstGeom prst="rect">
            <a:avLst/>
          </a:prstGeom>
        </p:spPr>
      </p:pic>
      <p:pic>
        <p:nvPicPr>
          <p:cNvPr id="11" name="그림 10" descr="개체, 기계, 거리, 빨간색이(가) 표시된 사진&#10;&#10;자동 생성된 설명">
            <a:extLst>
              <a:ext uri="{FF2B5EF4-FFF2-40B4-BE49-F238E27FC236}">
                <a16:creationId xmlns:a16="http://schemas.microsoft.com/office/drawing/2014/main" id="{CC464971-8CF5-4911-9EF9-E1AE33A012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/>
          <a:stretch/>
        </p:blipFill>
        <p:spPr>
          <a:xfrm>
            <a:off x="7989252" y="3962157"/>
            <a:ext cx="3363251" cy="16737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244417-4511-4124-8D90-B3DC7E568392}"/>
              </a:ext>
            </a:extLst>
          </p:cNvPr>
          <p:cNvGrpSpPr/>
          <p:nvPr/>
        </p:nvGrpSpPr>
        <p:grpSpPr>
          <a:xfrm>
            <a:off x="1092809" y="0"/>
            <a:ext cx="9228345" cy="1673711"/>
            <a:chOff x="-326796" y="8969344"/>
            <a:chExt cx="9228345" cy="1673711"/>
          </a:xfrm>
        </p:grpSpPr>
        <p:pic>
          <p:nvPicPr>
            <p:cNvPr id="13" name="그림 12" descr="하얀색, 보기, 테이블, 컴퓨터이(가) 표시된 사진&#10;&#10;자동 생성된 설명">
              <a:extLst>
                <a:ext uri="{FF2B5EF4-FFF2-40B4-BE49-F238E27FC236}">
                  <a16:creationId xmlns:a16="http://schemas.microsoft.com/office/drawing/2014/main" id="{2D1D7AE4-4718-4F92-8FC6-DA00F87AE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8"/>
            <a:stretch/>
          </p:blipFill>
          <p:spPr>
            <a:xfrm>
              <a:off x="5553075" y="8969344"/>
              <a:ext cx="3348474" cy="16737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4" descr="방, 창문이(가) 표시된 사진&#10;&#10;자동 생성된 설명">
              <a:extLst>
                <a:ext uri="{FF2B5EF4-FFF2-40B4-BE49-F238E27FC236}">
                  <a16:creationId xmlns:a16="http://schemas.microsoft.com/office/drawing/2014/main" id="{1F611789-E760-4E87-BE16-5D2427F2D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7"/>
            <a:stretch/>
          </p:blipFill>
          <p:spPr>
            <a:xfrm>
              <a:off x="-326796" y="8969344"/>
              <a:ext cx="3324226" cy="167371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그림 16" descr="개체, 많은, 영역, 다양한이(가) 표시된 사진&#10;&#10;자동 생성된 설명">
              <a:extLst>
                <a:ext uri="{FF2B5EF4-FFF2-40B4-BE49-F238E27FC236}">
                  <a16:creationId xmlns:a16="http://schemas.microsoft.com/office/drawing/2014/main" id="{EE533C24-AA0F-4059-B235-C8A29CBFB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3"/>
            <a:stretch/>
          </p:blipFill>
          <p:spPr>
            <a:xfrm>
              <a:off x="2628901" y="8969344"/>
              <a:ext cx="3364140" cy="167371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2724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35285-FE0A-468B-8A4E-CE4B08C2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4CBDE-5F0E-4CFB-84F4-7621BE08F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 흐름에 따른 </a:t>
            </a:r>
            <a:r>
              <a:rPr lang="en-US" altLang="ko-KR" dirty="0"/>
              <a:t>UI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ko-KR" altLang="en-US" dirty="0"/>
              <a:t>시작화면 </a:t>
            </a:r>
            <a:r>
              <a:rPr lang="en-US" altLang="ko-KR" dirty="0"/>
              <a:t>( </a:t>
            </a:r>
            <a:r>
              <a:rPr lang="ko-KR" altLang="en-US" dirty="0"/>
              <a:t>게임 모드 선택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대기화면 </a:t>
            </a:r>
            <a:r>
              <a:rPr lang="en-US" altLang="ko-KR" dirty="0"/>
              <a:t>( </a:t>
            </a:r>
            <a:r>
              <a:rPr lang="ko-KR" altLang="en-US" dirty="0"/>
              <a:t>캐릭터 선택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게임 준비 화면 </a:t>
            </a:r>
            <a:r>
              <a:rPr lang="en-US" altLang="ko-KR" dirty="0"/>
              <a:t>( </a:t>
            </a:r>
            <a:r>
              <a:rPr lang="ko-KR" altLang="en-US" dirty="0"/>
              <a:t>던전 진입을 위한 효과 </a:t>
            </a:r>
            <a:r>
              <a:rPr lang="ko-KR" altLang="en-US" dirty="0" err="1"/>
              <a:t>파밍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게임 진행 </a:t>
            </a:r>
            <a:endParaRPr lang="en-US" altLang="ko-KR" dirty="0"/>
          </a:p>
          <a:p>
            <a:r>
              <a:rPr lang="ko-KR" altLang="en-US" dirty="0"/>
              <a:t>종료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36957A-58CF-4703-8243-A55355F71031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AF6EDE-B54F-4FFB-8615-D5E1EC260EDF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6C022F-1848-4B49-B719-AAC540C45A93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35DA6B-3FD3-49B1-97C8-E2E00FD7A6EC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02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4140729"/>
              </p:ext>
            </p:extLst>
          </p:nvPr>
        </p:nvGraphicFramePr>
        <p:xfrm>
          <a:off x="5391150" y="1405731"/>
          <a:ext cx="6343650" cy="5089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4924425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</a:tblGrid>
              <a:tr h="470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809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196"/>
                  </a:ext>
                </a:extLst>
              </a:tr>
              <a:tr h="434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23156"/>
                  </a:ext>
                </a:extLst>
              </a:tr>
              <a:tr h="435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5612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게임의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랜덤으로 배치되는 던전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반복적인 플레이의 지루함 일부 상쇠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dirty="0"/>
                        <a:t>2D </a:t>
                      </a:r>
                      <a:r>
                        <a:rPr lang="ko-KR" altLang="en-US" sz="1200" dirty="0"/>
                        <a:t>탑 뷰 시점의 아기자기한 도트 그래픽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각각의 특색 있는 캐릭터와 무기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캐릭터가 사망하면 소량의 보상과 함께 초기화 되는 게임 진행 정보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손해를 최소화 하기 위한 유저의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손실 회피 심리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와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0" dirty="0"/>
                        <a:t>진행 정도에 따른 소량의 보상을 통한 초기화의 반감을 일부 상쇄하는 유저의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보상 심리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를 적절히 활용</a:t>
                      </a:r>
                      <a:endParaRPr lang="en-US" altLang="ko-KR" sz="1200" b="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/>
                        <a:t>이후 플레이의 이전의 실수를 만회하려는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대안적 세계 구축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을 위한 리플레이를 유도</a:t>
                      </a:r>
                      <a:endParaRPr lang="en-US" altLang="ko-KR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113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5701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B8371B2B-DA23-48B0-B8BA-116B185CB6C4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3717925"/>
            <a:ext cx="4318466" cy="241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17373603-0132-446C-BD1C-A8813B05A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711993" y="1602689"/>
            <a:ext cx="4383351" cy="2176462"/>
          </a:xfr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518086"/>
              </p:ext>
            </p:extLst>
          </p:nvPr>
        </p:nvGraphicFramePr>
        <p:xfrm>
          <a:off x="5244860" y="1218289"/>
          <a:ext cx="6478438" cy="534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10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220638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105562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531136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기기변경 또는 게임을 삭제 후 다시 설치했을 때 데이터 보호를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ko-KR" altLang="en-US" sz="1000" dirty="0"/>
                        <a:t> 커스터마이즈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언어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로그인 등 기능 지원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비슷한 기능의 버튼을 한곳에 모아 유저가 쉽게 찾아 사용할 수 있도록 </a:t>
                      </a:r>
                      <a:r>
                        <a:rPr lang="ko-KR" altLang="en-US" sz="1000" dirty="0" err="1"/>
                        <a:t>만듬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자랑하고 싶은 플레이 영상 또는 정보를 커뮤니티를 통해 주고 받기 위해 만들어진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커뮤니티를 통한 싱글 게임의 단점인 소속감의 부제와 인간의 인정받고 싶은 욕구를 해결하기 위한 장치로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 중이던 게임 정보를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메인 컨텐츠로 사용자는 자연스럽게 왼쪽에서 오른쪽으로 글을 읽기 때문에 게임을 가장 왼쪽에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배치해 자연스러운 게임 진행을 유도하려고 한 것으로 유추함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멀티플레이어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인 이상의 유저가 </a:t>
                      </a:r>
                      <a:r>
                        <a:rPr lang="en-US" altLang="ko-KR" sz="1000" dirty="0" err="1"/>
                        <a:t>wifi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활용해 함께 플레이 가능하도록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게임의 단점인 함께 플레이하지 못함으로 발생하는 소속감의 부제와 반복적인 플레이로 오는 지루함을 상쇄하려는 목적으로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 특징으로 다양한 장소에서 게임을 플레이 할 수 있는 장점이 있지만 반대로 급하게 게임을 종료해야 하는 상황도 존재하기 때문에 다음과 같은 편의 기능을 추가한 것으로 추정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시작 화면</a:t>
            </a:r>
          </a:p>
        </p:txBody>
      </p:sp>
      <p:pic>
        <p:nvPicPr>
          <p:cNvPr id="11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27C2ADAE-C7B4-4771-9F5F-8655A926249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47996"/>
          <a:stretch/>
        </p:blipFill>
        <p:spPr>
          <a:xfrm>
            <a:off x="711993" y="3892466"/>
            <a:ext cx="4381676" cy="1131019"/>
          </a:xfrm>
        </p:spPr>
      </p:pic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633764" y="5136800"/>
            <a:ext cx="4538133" cy="6101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209C34-C1A2-4D38-BDA7-B06BBAAF3F9F}"/>
              </a:ext>
            </a:extLst>
          </p:cNvPr>
          <p:cNvSpPr/>
          <p:nvPr/>
        </p:nvSpPr>
        <p:spPr>
          <a:xfrm>
            <a:off x="803236" y="3049384"/>
            <a:ext cx="342901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53B3B-465F-4948-A8EE-420E1C78CB43}"/>
              </a:ext>
            </a:extLst>
          </p:cNvPr>
          <p:cNvSpPr/>
          <p:nvPr/>
        </p:nvSpPr>
        <p:spPr>
          <a:xfrm>
            <a:off x="3013176" y="4562474"/>
            <a:ext cx="761861" cy="3351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B64895-7158-46D2-8AAF-927AA752DF49}"/>
              </a:ext>
            </a:extLst>
          </p:cNvPr>
          <p:cNvSpPr/>
          <p:nvPr/>
        </p:nvSpPr>
        <p:spPr>
          <a:xfrm>
            <a:off x="803236" y="3384550"/>
            <a:ext cx="342901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A0BA2-B3FC-4707-A3C5-0FAFA12F7CC2}"/>
              </a:ext>
            </a:extLst>
          </p:cNvPr>
          <p:cNvSpPr/>
          <p:nvPr/>
        </p:nvSpPr>
        <p:spPr>
          <a:xfrm>
            <a:off x="4746587" y="2905125"/>
            <a:ext cx="257175" cy="8145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EB862E6-8B78-4D02-B5A7-9CBC4087BFCA}"/>
              </a:ext>
            </a:extLst>
          </p:cNvPr>
          <p:cNvSpPr/>
          <p:nvPr/>
        </p:nvSpPr>
        <p:spPr>
          <a:xfrm>
            <a:off x="1042117" y="2751480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8AD986B-50B6-428B-9466-887EE4FDB9F6}"/>
              </a:ext>
            </a:extLst>
          </p:cNvPr>
          <p:cNvSpPr/>
          <p:nvPr/>
        </p:nvSpPr>
        <p:spPr>
          <a:xfrm>
            <a:off x="1108164" y="3255320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D896855-1065-459D-A90A-EE3996034E5E}"/>
              </a:ext>
            </a:extLst>
          </p:cNvPr>
          <p:cNvSpPr/>
          <p:nvPr/>
        </p:nvSpPr>
        <p:spPr>
          <a:xfrm>
            <a:off x="4432009" y="2627854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0D3178-B38E-45FD-9D33-EE3E0C0C3D64}"/>
              </a:ext>
            </a:extLst>
          </p:cNvPr>
          <p:cNvSpPr/>
          <p:nvPr/>
        </p:nvSpPr>
        <p:spPr>
          <a:xfrm>
            <a:off x="3622537" y="4330589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1FF606-7D47-4F18-B2DD-6B0D05B7DDF4}"/>
              </a:ext>
            </a:extLst>
          </p:cNvPr>
          <p:cNvSpPr/>
          <p:nvPr/>
        </p:nvSpPr>
        <p:spPr>
          <a:xfrm>
            <a:off x="2013290" y="4562474"/>
            <a:ext cx="761861" cy="3351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6BE317D-8F52-46A4-8237-8B15CC82B99D}"/>
              </a:ext>
            </a:extLst>
          </p:cNvPr>
          <p:cNvSpPr/>
          <p:nvPr/>
        </p:nvSpPr>
        <p:spPr>
          <a:xfrm>
            <a:off x="1776740" y="4310554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A843B8-836B-485F-A980-87A5D0792F5E}"/>
              </a:ext>
            </a:extLst>
          </p:cNvPr>
          <p:cNvSpPr/>
          <p:nvPr/>
        </p:nvSpPr>
        <p:spPr>
          <a:xfrm>
            <a:off x="3801583" y="5259722"/>
            <a:ext cx="1097404" cy="3905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D409AA7-506F-40AB-80D4-27291310E7FB}"/>
              </a:ext>
            </a:extLst>
          </p:cNvPr>
          <p:cNvSpPr/>
          <p:nvPr/>
        </p:nvSpPr>
        <p:spPr>
          <a:xfrm>
            <a:off x="3579774" y="5071083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3" name="그림 32" descr="모니터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792BFD62-D9F9-48A9-8589-BFF2EFD73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r="85810"/>
          <a:stretch/>
        </p:blipFill>
        <p:spPr>
          <a:xfrm>
            <a:off x="104384" y="1826822"/>
            <a:ext cx="599162" cy="31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4909346"/>
              </p:ext>
            </p:extLst>
          </p:nvPr>
        </p:nvGraphicFramePr>
        <p:xfrm>
          <a:off x="5041449" y="1581847"/>
          <a:ext cx="6681850" cy="430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4098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389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10609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 화면으로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실수로 원하는 게임 모드를 선택하지 못했을 경우 다시 시작화면으로 돌아가 위한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사용자 경험을 통해 취소와 뒤로 가기 같은 기능들은 대부분 왼쪽에 위치하거나 화살표가 왼쪽을 가리키는 경우가 많음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동일한 이유로 왼쪽 하단에 위치함으로 좀더 쉽게 유저가 해당 버튼을 사용할 수 있도록 하기 위함이라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SNS,</a:t>
                      </a:r>
                      <a:r>
                        <a:rPr lang="ko-KR" altLang="en-US" sz="1000" dirty="0"/>
                        <a:t> 커뮤니티 사이트로 바로 이동가능한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시작화면의 </a:t>
                      </a: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버튼들과 동일한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현금을 통해 게임내 재화인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을 구입할 수 있는 버튼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 하단에 있는 이유를 상대적으로 오른손 엄지로 게임을 플레이하는 유저가 많음으로 손가락이 가장 잘 닿는 곳에 위치해 쉽게 결재할 수 있는 환경을 만들기 위함이라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삭제하지 않는 이상 계속 유지되는 재화 데이터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강화와 구매에 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사용할 수 있는 재화 정보로 게임 내 대부분의 유저에게 전해지는 정보는 하단이 아닌 상단에 위치함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선택화면</a:t>
            </a:r>
          </a:p>
        </p:txBody>
      </p:sp>
      <p:pic>
        <p:nvPicPr>
          <p:cNvPr id="27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E7B9A188-CE10-4FE0-A4A5-7EB008C90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468702" y="2340769"/>
            <a:ext cx="4374701" cy="2176462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D1CB7E-5217-46D6-8E97-C878EB021DBA}"/>
              </a:ext>
            </a:extLst>
          </p:cNvPr>
          <p:cNvSpPr/>
          <p:nvPr/>
        </p:nvSpPr>
        <p:spPr>
          <a:xfrm>
            <a:off x="666749" y="4098131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880643-9FF9-42D6-BBB0-CADC658BABEF}"/>
              </a:ext>
            </a:extLst>
          </p:cNvPr>
          <p:cNvSpPr/>
          <p:nvPr/>
        </p:nvSpPr>
        <p:spPr>
          <a:xfrm>
            <a:off x="4295774" y="4098131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EE35F6-D83C-4EA7-9C46-201C85F3C056}"/>
              </a:ext>
            </a:extLst>
          </p:cNvPr>
          <p:cNvSpPr/>
          <p:nvPr/>
        </p:nvSpPr>
        <p:spPr>
          <a:xfrm>
            <a:off x="4295774" y="3732212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B0204B-E5D6-417F-9646-E03A12E6EEA2}"/>
              </a:ext>
            </a:extLst>
          </p:cNvPr>
          <p:cNvSpPr/>
          <p:nvPr/>
        </p:nvSpPr>
        <p:spPr>
          <a:xfrm>
            <a:off x="3947161" y="2484437"/>
            <a:ext cx="594360" cy="1582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3A85502-D608-40AC-AEAC-53C5BC82459C}"/>
              </a:ext>
            </a:extLst>
          </p:cNvPr>
          <p:cNvSpPr/>
          <p:nvPr/>
        </p:nvSpPr>
        <p:spPr>
          <a:xfrm>
            <a:off x="838199" y="385048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140ADE2-685A-4888-89EE-1EE3E2D26CB0}"/>
              </a:ext>
            </a:extLst>
          </p:cNvPr>
          <p:cNvSpPr/>
          <p:nvPr/>
        </p:nvSpPr>
        <p:spPr>
          <a:xfrm>
            <a:off x="4467224" y="3468368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70CE0B-96AE-40C1-B99A-2F2D5A56D6BC}"/>
              </a:ext>
            </a:extLst>
          </p:cNvPr>
          <p:cNvSpPr/>
          <p:nvPr/>
        </p:nvSpPr>
        <p:spPr>
          <a:xfrm>
            <a:off x="4467224" y="390509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B3434BB-B5CF-4C20-A381-02E48FEA4F24}"/>
              </a:ext>
            </a:extLst>
          </p:cNvPr>
          <p:cNvSpPr/>
          <p:nvPr/>
        </p:nvSpPr>
        <p:spPr>
          <a:xfrm>
            <a:off x="4411317" y="2518171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0913E8-91F7-4CF4-A9CF-7D4716569E7E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73C27-FEE6-46C9-9AA8-C38ECC93A13C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F932EE-29AE-4ED1-BCA0-3A5F70A9A9D4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D368B-195B-4F49-92CC-817371113569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001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19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1F17A6-F519-46CC-86B0-F5217288010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453977" y="2487612"/>
            <a:ext cx="4368599" cy="2176462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60847578"/>
              </p:ext>
            </p:extLst>
          </p:nvPr>
        </p:nvGraphicFramePr>
        <p:xfrm>
          <a:off x="5041449" y="1304925"/>
          <a:ext cx="6681850" cy="4679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4098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389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10609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선택한 역할군의 캐릭터가 가지는 속성값과 고유 스킬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무기의 정보를 전달하기 위한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마나량</a:t>
                      </a:r>
                      <a:r>
                        <a:rPr lang="ko-KR" altLang="en-US" sz="1000" dirty="0"/>
                        <a:t> 등은 수치 값임으로 그래프를 통해 유저에게 전달함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스킬의 정보는 유저에게 사용 시 어떤 효과를 얻거나 발휘할 수 있는지 전달하기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비슷한 정보끼리 뭉쳐서 유저에게 전달함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각 정보를 좌 우로 분리해 전달하고 필요한 요소를 한 곳에 묶어 놓음으로 보다 효과적으로 유저에게 전달할 수 있다고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강화 정도를 알려줌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다른 곳에 배치하지 않고 캐릭터의 밑에 배치함으로 해당 캐릭터의 강화 등급임을 효과적으로 알릴 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뒤로가기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선택을 취소하는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경험적으로 좌측이 취소이며 우측이 다음 진행이라는 것을 알기 때문에 다른 </a:t>
                      </a:r>
                      <a:r>
                        <a:rPr lang="ko-KR" altLang="en-US" sz="1000" dirty="0" err="1"/>
                        <a:t>어플들과</a:t>
                      </a:r>
                      <a:r>
                        <a:rPr lang="ko-KR" altLang="en-US" sz="1000" dirty="0"/>
                        <a:t> 동일하게 배치함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1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선택 후 캐릭터의 아바타를 고르는 페이지로 </a:t>
                      </a:r>
                      <a:r>
                        <a:rPr lang="ko-KR" altLang="en-US" sz="1000" dirty="0" err="1"/>
                        <a:t>넘어감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74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등급을 올리는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업그레이드라는 이름과 함께 필요한 재화를 보여줌으로 지금 강화가 가능한지 비교할 수 있는 기회를 유저에게 주기 위한 용도임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29516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캐릭터 선택화면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F41F2-D45D-4CB8-A803-97CCA4C549F5}"/>
              </a:ext>
            </a:extLst>
          </p:cNvPr>
          <p:cNvSpPr/>
          <p:nvPr/>
        </p:nvSpPr>
        <p:spPr>
          <a:xfrm>
            <a:off x="3660426" y="2914131"/>
            <a:ext cx="1114310" cy="12866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3CDC51-D3BF-4516-9D81-F95420812091}"/>
              </a:ext>
            </a:extLst>
          </p:cNvPr>
          <p:cNvSpPr/>
          <p:nvPr/>
        </p:nvSpPr>
        <p:spPr>
          <a:xfrm>
            <a:off x="468701" y="2918711"/>
            <a:ext cx="911525" cy="12866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141644C-342B-404F-B633-5838C083D38B}"/>
              </a:ext>
            </a:extLst>
          </p:cNvPr>
          <p:cNvSpPr/>
          <p:nvPr/>
        </p:nvSpPr>
        <p:spPr>
          <a:xfrm>
            <a:off x="1139393" y="297382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983353-4DC5-4B78-B24D-234C05FD2B65}"/>
              </a:ext>
            </a:extLst>
          </p:cNvPr>
          <p:cNvSpPr/>
          <p:nvPr/>
        </p:nvSpPr>
        <p:spPr>
          <a:xfrm>
            <a:off x="4431835" y="297382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79A1F8-385F-4AE4-AB3E-D3645C1E9A3C}"/>
              </a:ext>
            </a:extLst>
          </p:cNvPr>
          <p:cNvSpPr/>
          <p:nvPr/>
        </p:nvSpPr>
        <p:spPr>
          <a:xfrm>
            <a:off x="2091777" y="3904758"/>
            <a:ext cx="1176886" cy="17875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B267C-1FB8-4CAB-9BA1-A32B757C4D63}"/>
              </a:ext>
            </a:extLst>
          </p:cNvPr>
          <p:cNvSpPr/>
          <p:nvPr/>
        </p:nvSpPr>
        <p:spPr>
          <a:xfrm>
            <a:off x="2260121" y="4215020"/>
            <a:ext cx="776377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CAE691-9E08-430C-ACA8-06F06D2FA688}"/>
              </a:ext>
            </a:extLst>
          </p:cNvPr>
          <p:cNvSpPr/>
          <p:nvPr/>
        </p:nvSpPr>
        <p:spPr>
          <a:xfrm>
            <a:off x="642096" y="4225636"/>
            <a:ext cx="427579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5CA70B-6DB9-4CD8-9631-374BFC759171}"/>
              </a:ext>
            </a:extLst>
          </p:cNvPr>
          <p:cNvSpPr/>
          <p:nvPr/>
        </p:nvSpPr>
        <p:spPr>
          <a:xfrm>
            <a:off x="4248869" y="4225636"/>
            <a:ext cx="427579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A52360B-E837-4D40-A0E0-65A2B1994968}"/>
              </a:ext>
            </a:extLst>
          </p:cNvPr>
          <p:cNvSpPr/>
          <p:nvPr/>
        </p:nvSpPr>
        <p:spPr>
          <a:xfrm>
            <a:off x="3121133" y="369504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84FBDD6-D900-4DF7-913F-CED724E19CB2}"/>
              </a:ext>
            </a:extLst>
          </p:cNvPr>
          <p:cNvSpPr/>
          <p:nvPr/>
        </p:nvSpPr>
        <p:spPr>
          <a:xfrm>
            <a:off x="902544" y="4219596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4E5CCDF-B3F6-417C-BB3E-77FA4914009B}"/>
              </a:ext>
            </a:extLst>
          </p:cNvPr>
          <p:cNvSpPr/>
          <p:nvPr/>
        </p:nvSpPr>
        <p:spPr>
          <a:xfrm>
            <a:off x="4029996" y="4219596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3D6332E-CAF2-498C-9380-6D3C899FCBAE}"/>
              </a:ext>
            </a:extLst>
          </p:cNvPr>
          <p:cNvSpPr/>
          <p:nvPr/>
        </p:nvSpPr>
        <p:spPr>
          <a:xfrm>
            <a:off x="2952789" y="417955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FF45FE-F00D-46DF-B210-60562026ACB4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7F35A5-DF17-460F-8962-55C1F852424E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3FE507-EF66-48D1-9FB9-E57D9BE74AFF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6E8A82-5D0C-455C-8754-77B23591C102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16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3743</TotalTime>
  <Words>1440</Words>
  <Application>Microsoft Office PowerPoint</Application>
  <PresentationFormat>와이드스크린</PresentationFormat>
  <Paragraphs>293</Paragraphs>
  <Slides>17</Slides>
  <Notes>0</Notes>
  <HiddenSlides>7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Wingdings</vt:lpstr>
      <vt:lpstr>Office 테마</vt:lpstr>
      <vt:lpstr>소울나이트_UI분석</vt:lpstr>
      <vt:lpstr>버전 관리</vt:lpstr>
      <vt:lpstr>PowerPoint 프레젠테이션</vt:lpstr>
      <vt:lpstr>PowerPoint 프레젠테이션</vt:lpstr>
      <vt:lpstr>UI 분류</vt:lpstr>
      <vt:lpstr>게임 소개</vt:lpstr>
      <vt:lpstr>게임 시작 화면</vt:lpstr>
      <vt:lpstr>캐릭터 선택화면</vt:lpstr>
      <vt:lpstr>캐릭터 선택화면</vt:lpstr>
      <vt:lpstr>대기 장소 형태</vt:lpstr>
      <vt:lpstr>캐릭터 선택 이후 화면</vt:lpstr>
      <vt:lpstr>일시 정지 &amp; 설정</vt:lpstr>
      <vt:lpstr>UI 커스터 마이징</vt:lpstr>
      <vt:lpstr>참고 이미지</vt:lpstr>
      <vt:lpstr>UI 설명</vt:lpstr>
      <vt:lpstr>참고할 UI</vt:lpstr>
      <vt:lpstr>개선 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300</cp:revision>
  <dcterms:created xsi:type="dcterms:W3CDTF">2019-10-07T05:13:37Z</dcterms:created>
  <dcterms:modified xsi:type="dcterms:W3CDTF">2019-11-20T02:16:49Z</dcterms:modified>
</cp:coreProperties>
</file>